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8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23.xml"/>
  <Override ContentType="application/vnd.openxmlformats-officedocument.presentationml.comments+xml" PartName="/ppt/comments/comment36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1.xml"/>
  <Override ContentType="application/vnd.openxmlformats-officedocument.presentationml.comments+xml" PartName="/ppt/comments/comment19.xml"/>
  <Override ContentType="application/vnd.openxmlformats-officedocument.presentationml.comments+xml" PartName="/ppt/comments/comment32.xml"/>
  <Override ContentType="application/vnd.openxmlformats-officedocument.presentationml.comments+xml" PartName="/ppt/comments/comment37.xml"/>
  <Override ContentType="application/vnd.openxmlformats-officedocument.presentationml.comments+xml" PartName="/ppt/comments/comment24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41.xml"/>
  <Override ContentType="application/vnd.openxmlformats-officedocument.presentationml.comments+xml" PartName="/ppt/comments/comment35.xml"/>
  <Override ContentType="application/vnd.openxmlformats-officedocument.presentationml.comments+xml" PartName="/ppt/comments/comment2.xml"/>
  <Override ContentType="application/vnd.openxmlformats-officedocument.presentationml.comments+xml" PartName="/ppt/comments/comment22.xml"/>
  <Override ContentType="application/vnd.openxmlformats-officedocument.presentationml.comments+xml" PartName="/ppt/comments/comment7.xml"/>
  <Override ContentType="application/vnd.openxmlformats-officedocument.presentationml.comments+xml" PartName="/ppt/comments/comment18.xml"/>
  <Override ContentType="application/vnd.openxmlformats-officedocument.presentationml.comments+xml" PartName="/ppt/comments/comment40.xml"/>
  <Override ContentType="application/vnd.openxmlformats-officedocument.presentationml.comments+xml" PartName="/ppt/comments/comment14.xml"/>
  <Override ContentType="application/vnd.openxmlformats-officedocument.presentationml.comments+xml" PartName="/ppt/comments/comment27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8.xml"/>
  <Override ContentType="application/vnd.openxmlformats-officedocument.presentationml.comments+xml" PartName="/ppt/comments/comment21.xml"/>
  <Override ContentType="application/vnd.openxmlformats-officedocument.presentationml.comments+xml" PartName="/ppt/comments/comment34.xml"/>
  <Override ContentType="application/vnd.openxmlformats-officedocument.presentationml.comments+xml" PartName="/ppt/comments/comment20.xml"/>
  <Override ContentType="application/vnd.openxmlformats-officedocument.presentationml.comments+xml" PartName="/ppt/comments/comment3.xml"/>
  <Override ContentType="application/vnd.openxmlformats-officedocument.presentationml.comments+xml" PartName="/ppt/comments/comment39.xml"/>
  <Override ContentType="application/vnd.openxmlformats-officedocument.presentationml.comments+xml" PartName="/ppt/comments/comment26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5.xml"/>
  <Override ContentType="application/vnd.openxmlformats-officedocument.presentationml.comments+xml" PartName="/ppt/comments/comment30.xml"/>
  <Override ContentType="application/vnd.openxmlformats-officedocument.presentationml.comments+xml" PartName="/ppt/comments/comment33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25.xml"/>
  <Override ContentType="application/vnd.openxmlformats-officedocument.presentationml.comments+xml" PartName="/ppt/comments/comment38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6858000" cx="9144000"/>
  <p:notesSz cx="6858000" cy="9144000"/>
  <p:embeddedFontLst>
    <p:embeddedFont>
      <p:font typeface="Playfair Display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39" name="Trillo Marc"/>
  <p:cmAuthor clrIdx="1" id="1" initials="" lastIdx="16" name="Michael Nunez"/>
  <p:cmAuthor clrIdx="2" id="2" initials="" lastIdx="1" name="Maliha Shabbi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PlayfairDisplay-bold.fntdata"/><Relationship Id="rId12" Type="http://schemas.openxmlformats.org/officeDocument/2006/relationships/slide" Target="slides/slide7.xml"/><Relationship Id="rId56" Type="http://schemas.openxmlformats.org/officeDocument/2006/relationships/font" Target="fonts/PlayfairDisplay-regular.fntdata"/><Relationship Id="rId15" Type="http://schemas.openxmlformats.org/officeDocument/2006/relationships/slide" Target="slides/slide10.xml"/><Relationship Id="rId59" Type="http://schemas.openxmlformats.org/officeDocument/2006/relationships/font" Target="fonts/PlayfairDisplay-boldItalic.fntdata"/><Relationship Id="rId14" Type="http://schemas.openxmlformats.org/officeDocument/2006/relationships/slide" Target="slides/slide9.xml"/><Relationship Id="rId58" Type="http://schemas.openxmlformats.org/officeDocument/2006/relationships/font" Target="fonts/PlayfairDisplay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5-27T15:22:40.761">
    <p:pos x="6000" y="0"/>
    <p:text>DANI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8" dt="2019-05-27T14:50:04.238">
    <p:pos x="6000" y="0"/>
    <p:text>Esto es el esquema 2D de la empresa y por donde pasan los cables</p:text>
  </p:cm>
  <p:cm authorId="0" idx="9" dt="2019-05-27T15:10:18.132">
    <p:pos x="6000" y="100"/>
    <p:text>MIKEY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9" dt="2019-05-27T14:51:04.754">
    <p:pos x="6000" y="0"/>
    <p:text>Aqui es por donde pasan los cables de Administracion y marqueting en 3D</p:text>
  </p:cm>
  <p:cm authorId="0" idx="10" dt="2019-05-28T14:28:23.381">
    <p:pos x="6000" y="100"/>
    <p:text>DANI</p:text>
  </p:cm>
  <p:cm authorId="1" idx="10" dt="2019-05-28T14:28:23.381">
    <p:pos x="6000" y="100"/>
    <p:text>Bueno esto esplicalo asi mas o menos 
Administració i Màrqueting
Aqui podeu veure per on passen els cables de administració i Màrqueting en 3 Dimensions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1" dt="2019-05-28T14:33:59.857">
    <p:pos x="6000" y="0"/>
    <p:text>Aixo es el pasados on es conecten tots els departaments on esta el enrutador el Rack de Administració i Marqueting</p:text>
  </p:cm>
  <p:cm authorId="1" idx="12" dt="2019-05-28T14:37:18.390">
    <p:pos x="6000" y="100"/>
    <p:text>Aqui os mostro per on passa el cable del soterrani per arribar al enrutador i mostrar com es connecten els cables</p:text>
  </p:cm>
  <p:cm authorId="1" idx="13" dt="2019-05-28T14:32:57.500">
    <p:pos x="6000" y="200"/>
    <p:text>Aqui es mostra per on pasen els cables de formació amb el seu Rack
aquesta cosa del sostre es un router/antena ( no se como decirlo) WIFI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1" dt="2019-05-27T15:10:37.885">
    <p:pos x="6000" y="0"/>
    <p:text>DANI HASTA AQUI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2" dt="2019-05-27T15:10:48.302">
    <p:pos x="6000" y="0"/>
    <p:text>MIKEY</p:tex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3" dt="2019-05-27T15:11:36.304">
    <p:pos x="6000" y="0"/>
    <p:text>MIKEY</p:tex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4" dt="2019-05-27T15:11:29.212">
    <p:pos x="6000" y="0"/>
    <p:text>DANI</p:tex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5" dt="2019-05-27T15:11:57.231">
    <p:pos x="6000" y="0"/>
    <p:text>DANI</p:text>
  </p:cm>
</p:cmLst>
</file>

<file path=ppt/comments/comment1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6" dt="2019-05-27T15:12:06.948">
    <p:pos x="6000" y="0"/>
    <p:text>MIKEY</p:text>
  </p:cm>
</p:cmLst>
</file>

<file path=ppt/comments/comment1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7" dt="2019-05-27T15:12:11.782">
    <p:pos x="6000" y="0"/>
    <p:text>MIKEY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9-05-27T15:22:47.066">
    <p:pos x="6000" y="0"/>
    <p:text>DSNI</p:text>
  </p:cm>
</p:cmLst>
</file>

<file path=ppt/comments/comment2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8" dt="2019-05-27T15:12:52.242">
    <p:pos x="6000" y="0"/>
    <p:text>DANI</p:text>
  </p:cm>
</p:cmLst>
</file>

<file path=ppt/comments/comment2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9" dt="2019-05-27T15:12:58.326">
    <p:pos x="6000" y="0"/>
    <p:text>HASTA AQUI DANI</p:text>
  </p:cm>
</p:cmLst>
</file>

<file path=ppt/comments/comment2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0" dt="2019-05-27T15:13:09.635">
    <p:pos x="6000" y="0"/>
    <p:text>MARC</p:text>
  </p:cm>
</p:cmLst>
</file>

<file path=ppt/comments/comment2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1" dt="2019-05-27T15:13:34.856">
    <p:pos x="6000" y="0"/>
    <p:text>MALIHA</p:text>
  </p:cm>
</p:cmLst>
</file>

<file path=ppt/comments/comment2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2" dt="2019-05-27T15:54:04.055">
    <p:pos x="6000" y="0"/>
    <p:text>Principalment per als correus personals dels treballadors l’hem acabat fent amb el 1&amp;1 IONOS, on l’únic que hem hagut de posar han sigut tots els correus dels treballadors i en aquesta mateixa web hem llogat la nostra pàgina d’Intranet a internet.</p:text>
  </p:cm>
  <p:cm authorId="0" idx="23" dt="2019-05-27T15:14:08.112">
    <p:pos x="6000" y="100"/>
    <p:text>HASTA AQUI MALIHA</p:text>
  </p:cm>
</p:cmLst>
</file>

<file path=ppt/comments/comment2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4" dt="2019-05-27T15:14:12.906">
    <p:pos x="6000" y="0"/>
    <p:text>MARC</p:text>
  </p:cm>
</p:cmLst>
</file>

<file path=ppt/comments/comment2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5" dt="2019-05-27T15:14:37.817">
    <p:pos x="6000" y="0"/>
    <p:text>MARC</p:text>
  </p:cm>
</p:cmLst>
</file>

<file path=ppt/comments/comment2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6" dt="2019-05-27T15:14:44.208">
    <p:pos x="6000" y="0"/>
    <p:text>MALIHA</p:text>
  </p:cm>
</p:cmLst>
</file>

<file path=ppt/comments/comment2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7" dt="2019-05-27T15:14:57.221">
    <p:pos x="6000" y="0"/>
    <p:text>HASTA AQUI MALIHA</p:text>
  </p:cm>
</p:cmLst>
</file>

<file path=ppt/comments/comment2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8" dt="2019-05-27T15:15:05.866">
    <p:pos x="6000" y="0"/>
    <p:text>MIKEY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19-05-27T15:09:16.982">
    <p:pos x="6000" y="0"/>
    <p:text>MARC</p:text>
  </p:cm>
  <p:cm authorId="1" idx="1" dt="2019-05-27T14:30:23.117">
    <p:pos x="6000" y="100"/>
    <p:text>INTRODUCCIÓ.
En aquest projecte el nostre grup ha decidit crear una empresa/botiga online de roba, on tenim diferents productes i accessoris d’alta qualitat. Ho hem portat a terme mitjançant màquines virtuals, fulls de càlcul, diagrames lògics i físics, eixos cronològics i estudis de dibuix virtuals.</p:text>
  </p:cm>
</p:cmLst>
</file>

<file path=ppt/comments/comment3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9" dt="2019-05-27T15:15:36.627">
    <p:pos x="6000" y="0"/>
    <p:text>MIKEY</p:text>
  </p:cm>
  <p:cm authorId="1" idx="14" dt="2019-05-23T16:56:24.921">
    <p:pos x="831" y="1075"/>
    <p:text>Esta parte se comenta asi</p:text>
  </p:cm>
  <p:cm authorId="1" idx="15" dt="2019-05-23T16:56:24.921">
    <p:pos x="831" y="1075"/>
    <p:text>Backups de seguretat. Diferencials, Incrementals i Totals:
- Farem backups de tots els servidors i equips. Cada dia en farem un diferencial, cada setmana un incremental i cada mes un total.
- Tenim un sistema per estalviar espai fent que cada 3 mesos es borri la copia de seguretat total més antiga.
- Els Backups totals es pujaran a una empresa externa per tenir les dades online.</p:text>
  </p:cm>
  <p:cm authorId="1" idx="16" dt="2019-05-23T17:20:57.610">
    <p:pos x="3733" y="1637"/>
    <p:text>No tocar que esta bien aunque no lo parezca</p:text>
  </p:cm>
</p:cmLst>
</file>

<file path=ppt/comments/comment3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0" dt="2019-05-27T15:15:42.852">
    <p:pos x="6000" y="0"/>
    <p:text>MARK</p:text>
  </p:cm>
</p:cmLst>
</file>

<file path=ppt/comments/comment3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1" dt="2019-05-27T15:15:53.320">
    <p:pos x="6000" y="0"/>
    <p:text>MARK</p:text>
  </p:cm>
</p:cmLst>
</file>

<file path=ppt/comments/comment3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2" dt="2019-05-27T15:16:00.878">
    <p:pos x="6000" y="0"/>
    <p:text>DANI Y MALIHA</p:text>
  </p:cm>
</p:cmLst>
</file>

<file path=ppt/comments/comment3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3" dt="2019-05-27T15:16:17.256">
    <p:pos x="6000" y="0"/>
    <p:text>DANI</p:text>
  </p:cm>
</p:cmLst>
</file>

<file path=ppt/comments/comment3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4" dt="2019-05-27T15:16:21.450">
    <p:pos x="6000" y="0"/>
    <p:text>MALIHA</p:text>
  </p:cm>
</p:cmLst>
</file>

<file path=ppt/comments/comment3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1" dt="2019-05-28T13:35:54.375">
    <p:pos x="6000" y="0"/>
    <p:text>DANI</p:text>
  </p:cm>
</p:cmLst>
</file>

<file path=ppt/comments/comment3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5" dt="2019-05-27T15:19:21.965">
    <p:pos x="6000" y="0"/>
    <p:text>DANI Y MIKEY</p:text>
  </p:cm>
</p:cmLst>
</file>

<file path=ppt/comments/comment3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6" dt="2019-05-27T15:19:27.993">
    <p:pos x="6000" y="0"/>
    <p:text>DANI</p:text>
  </p:cm>
</p:cmLst>
</file>

<file path=ppt/comments/comment3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7" dt="2019-05-27T15:22:10.271">
    <p:pos x="6000" y="0"/>
    <p:text>MALIHA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4" dt="2019-05-27T15:09:25.836">
    <p:pos x="6000" y="0"/>
    <p:text>MARC</p:text>
  </p:cm>
  <p:cm authorId="1" idx="2" dt="2019-05-27T14:30:42.022">
    <p:pos x="6000" y="100"/>
    <p:text>OBJECTIUS.
L’objectiu d’aquest projecte és demostrar els coneixements adquirits durant els dos anys que hem cursat al CFGM de SMX i, també complir els requisits del Mòdul de Síntesi.</p:text>
  </p:cm>
</p:cmLst>
</file>

<file path=ppt/comments/comment4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8" dt="2019-05-27T15:22:17.762">
    <p:pos x="6000" y="0"/>
    <p:text>MARQ</p:text>
  </p:cm>
</p:cmLst>
</file>

<file path=ppt/comments/comment4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9" dt="2019-05-27T15:22:34.529">
    <p:pos x="6000" y="0"/>
    <p:text>MALIHA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3" dt="2019-05-27T16:06:15.891">
    <p:pos x="6000" y="0"/>
    <p:text>dani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4" dt="2019-05-27T14:36:14.175">
    <p:pos x="6000" y="0"/>
    <p:text>Aqui decimos que tenemos 4 Redes</p:text>
  </p:cm>
  <p:cm authorId="0" idx="5" dt="2019-05-27T15:09:39.351">
    <p:pos x="6000" y="100"/>
    <p:text>MALIHA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6" dt="2019-05-27T15:09:54.619">
    <p:pos x="6000" y="0"/>
    <p:text>MIKEY</p:text>
  </p:cm>
  <p:cm authorId="1" idx="5" dt="2019-05-27T14:44:04.212">
    <p:pos x="6000" y="100"/>
    <p:text>Aqui decimos que estas son nuestras oficinas que tienen una planta y un sotano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6" dt="2019-05-27T14:45:02.841">
    <p:pos x="6000" y="0"/>
    <p:text>Este es el sotano donde se ubica los servidores los equipos de recanvio y los SAI</p:text>
  </p:cm>
  <p:cm authorId="0" idx="7" dt="2019-05-27T15:10:01.096">
    <p:pos x="6000" y="100"/>
    <p:text>MIKEY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7" dt="2019-05-27T14:46:00.796">
    <p:pos x="6000" y="0"/>
    <p:text>Esto explica por donde pasa cada cable de cada Red y los cables de alimentación del SAI</p:text>
  </p:cm>
  <p:cm authorId="0" idx="8" dt="2019-05-27T15:10:06.189">
    <p:pos x="6000" y="100"/>
    <p:text>MIKEY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f391192_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198cf09bc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198cf09b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868f84188_1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868f8418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868f84188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868f8418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868f84188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868f8418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68f84188_4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68f84188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198cf09bc_2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198cf09bc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198cf09bc_2_3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198cf09bc_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98cf09bc_2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98cf09bc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198cf09bc_2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198cf09bc_2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198cf09bc_2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198cf09bc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198cf09bc_2_3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198cf09bc_2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198cf09bc_2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198cf09bc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198cf09bc_2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198cf09bc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198cf09bc_2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198cf09bc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75ccf_0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198cf09bc_2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198cf09bc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198cf09bc_2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198cf09bc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198cf09bc_2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198cf09bc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892116cd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892116c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198cf09bc_2_4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198cf09bc_2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MARC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198cf09bc_2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198cf09bc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198cf09bc_2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198cf09bc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198cf09bc_2_3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198cf09bc_2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198cf09bc_2_4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198cf09bc_2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198cf09bc_2_4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198cf09bc_2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198cf09bc_2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198cf09bc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198cf09bc_2_3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198cf09bc_2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198cf09bc_2_3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198cf09bc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198cf09bc_2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198cf09bc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198cf09bc_8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198cf09bc_8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198cf09b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198cf09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MARC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198cf09bc_2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198cf09bc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5198cf09bc_2_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5198cf09bc_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198cf09bc_2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198cf09bc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198cf09bc_2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198cf09bc_2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198cf09bc_2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198cf09bc_2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588473849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58847384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198cf09bc_2_2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198cf09bc_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198cf09bc_2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5198cf09bc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198cf09bc_2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198cf09bc_2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5198cf09bc_2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5198cf09bc_2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1a26580a8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1a26580a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MARC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5ed75ccf_0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195cb31b7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195cb31b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198cf09bc_2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198cf09b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198cf09bc_2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198cf09bc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198cf09bc_2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198cf09bc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3189150"/>
            <a:ext cx="41268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b="1" sz="4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25" y="5216825"/>
            <a:ext cx="9144000" cy="16413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">
  <p:cSld name="BLANK_1">
    <p:bg>
      <p:bgPr>
        <a:solidFill>
          <a:srgbClr val="FFD900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1"/>
          <p:cNvCxnSpPr/>
          <p:nvPr/>
        </p:nvCxnSpPr>
        <p:spPr>
          <a:xfrm>
            <a:off x="734700" y="6310075"/>
            <a:ext cx="7674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1"/>
          <p:cNvCxnSpPr/>
          <p:nvPr/>
        </p:nvCxnSpPr>
        <p:spPr>
          <a:xfrm>
            <a:off x="734700" y="547925"/>
            <a:ext cx="7674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D1D1B"/>
                </a:solidFill>
              </a:defRPr>
            </a:lvl1pPr>
            <a:lvl2pPr lvl="1">
              <a:buNone/>
              <a:defRPr>
                <a:solidFill>
                  <a:srgbClr val="1D1D1B"/>
                </a:solidFill>
              </a:defRPr>
            </a:lvl2pPr>
            <a:lvl3pPr lvl="2">
              <a:buNone/>
              <a:defRPr>
                <a:solidFill>
                  <a:srgbClr val="1D1D1B"/>
                </a:solidFill>
              </a:defRPr>
            </a:lvl3pPr>
            <a:lvl4pPr lvl="3">
              <a:buNone/>
              <a:defRPr>
                <a:solidFill>
                  <a:srgbClr val="1D1D1B"/>
                </a:solidFill>
              </a:defRPr>
            </a:lvl4pPr>
            <a:lvl5pPr lvl="4">
              <a:buNone/>
              <a:defRPr>
                <a:solidFill>
                  <a:srgbClr val="1D1D1B"/>
                </a:solidFill>
              </a:defRPr>
            </a:lvl5pPr>
            <a:lvl6pPr lvl="5">
              <a:buNone/>
              <a:defRPr>
                <a:solidFill>
                  <a:srgbClr val="1D1D1B"/>
                </a:solidFill>
              </a:defRPr>
            </a:lvl6pPr>
            <a:lvl7pPr lvl="6">
              <a:buNone/>
              <a:defRPr>
                <a:solidFill>
                  <a:srgbClr val="1D1D1B"/>
                </a:solidFill>
              </a:defRPr>
            </a:lvl7pPr>
            <a:lvl8pPr lvl="7">
              <a:buNone/>
              <a:defRPr>
                <a:solidFill>
                  <a:srgbClr val="1D1D1B"/>
                </a:solidFill>
              </a:defRPr>
            </a:lvl8pPr>
            <a:lvl9pPr lvl="8">
              <a:buNone/>
              <a:defRPr>
                <a:solidFill>
                  <a:srgbClr val="1D1D1B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ircle">
  <p:cSld name="BLANK_1_1">
    <p:bg>
      <p:bgPr>
        <a:solidFill>
          <a:srgbClr val="FFD9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rk_wood.jpg" id="61" name="Google Shape;61;p12"/>
          <p:cNvPicPr preferRelativeResize="0"/>
          <p:nvPr/>
        </p:nvPicPr>
        <p:blipFill rotWithShape="1">
          <a:blip r:embed="rId2">
            <a:alphaModFix/>
          </a:blip>
          <a:srcRect b="0" l="0" r="24998" t="0"/>
          <a:stretch/>
        </p:blipFill>
        <p:spPr>
          <a:xfrm>
            <a:off x="1523550" y="380550"/>
            <a:ext cx="6096900" cy="609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4297650" y="6477452"/>
            <a:ext cx="5487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D1D1B"/>
                </a:solidFill>
              </a:defRPr>
            </a:lvl1pPr>
            <a:lvl2pPr lvl="1">
              <a:buNone/>
              <a:defRPr>
                <a:solidFill>
                  <a:srgbClr val="1D1D1B"/>
                </a:solidFill>
              </a:defRPr>
            </a:lvl2pPr>
            <a:lvl3pPr lvl="2">
              <a:buNone/>
              <a:defRPr>
                <a:solidFill>
                  <a:srgbClr val="1D1D1B"/>
                </a:solidFill>
              </a:defRPr>
            </a:lvl3pPr>
            <a:lvl4pPr lvl="3">
              <a:buNone/>
              <a:defRPr>
                <a:solidFill>
                  <a:srgbClr val="1D1D1B"/>
                </a:solidFill>
              </a:defRPr>
            </a:lvl4pPr>
            <a:lvl5pPr lvl="4">
              <a:buNone/>
              <a:defRPr>
                <a:solidFill>
                  <a:srgbClr val="1D1D1B"/>
                </a:solidFill>
              </a:defRPr>
            </a:lvl5pPr>
            <a:lvl6pPr lvl="5">
              <a:buNone/>
              <a:defRPr>
                <a:solidFill>
                  <a:srgbClr val="1D1D1B"/>
                </a:solidFill>
              </a:defRPr>
            </a:lvl6pPr>
            <a:lvl7pPr lvl="6">
              <a:buNone/>
              <a:defRPr>
                <a:solidFill>
                  <a:srgbClr val="1D1D1B"/>
                </a:solidFill>
              </a:defRPr>
            </a:lvl7pPr>
            <a:lvl8pPr lvl="7">
              <a:buNone/>
              <a:defRPr>
                <a:solidFill>
                  <a:srgbClr val="1D1D1B"/>
                </a:solidFill>
              </a:defRPr>
            </a:lvl8pPr>
            <a:lvl9pPr lvl="8">
              <a:buNone/>
              <a:defRPr>
                <a:solidFill>
                  <a:srgbClr val="1D1D1B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85800" y="5082150"/>
            <a:ext cx="4126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3112950"/>
            <a:ext cx="41268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sz="4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cxnSp>
        <p:nvCxnSpPr>
          <p:cNvPr id="15" name="Google Shape;15;p3"/>
          <p:cNvCxnSpPr/>
          <p:nvPr/>
        </p:nvCxnSpPr>
        <p:spPr>
          <a:xfrm>
            <a:off x="806100" y="4831425"/>
            <a:ext cx="75318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261500" y="2882400"/>
            <a:ext cx="6621000" cy="10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Font typeface="Playfair Display"/>
              <a:buChar char="◈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Char char="○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Char char="■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○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■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○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■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593400" y="1012467"/>
            <a:ext cx="19572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96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9600">
              <a:solidFill>
                <a:srgbClr val="FFD9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0" name="Google Shape;20;p4"/>
          <p:cNvCxnSpPr/>
          <p:nvPr/>
        </p:nvCxnSpPr>
        <p:spPr>
          <a:xfrm>
            <a:off x="3028650" y="5540732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b="0" sz="24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1005600" y="1600200"/>
            <a:ext cx="7132800" cy="483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◈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26" name="Google Shape;26;p5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880026" y="1600200"/>
            <a:ext cx="3584100" cy="477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◈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679875" y="1600200"/>
            <a:ext cx="3584100" cy="477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◈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cxnSp>
        <p:nvCxnSpPr>
          <p:cNvPr id="32" name="Google Shape;32;p6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" name="Google Shape;33;p6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457200" y="1600200"/>
            <a:ext cx="2631900" cy="4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3223964" y="1600200"/>
            <a:ext cx="2631900" cy="4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3" type="body"/>
          </p:nvPr>
        </p:nvSpPr>
        <p:spPr>
          <a:xfrm>
            <a:off x="5990727" y="1600200"/>
            <a:ext cx="2631900" cy="4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40" name="Google Shape;40;p7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Google Shape;41;p7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45" name="Google Shape;45;p8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8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idx="1" type="body"/>
          </p:nvPr>
        </p:nvSpPr>
        <p:spPr>
          <a:xfrm>
            <a:off x="457200" y="5875073"/>
            <a:ext cx="8229600" cy="9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600"/>
              <a:buFont typeface="Playfair Display"/>
              <a:buNone/>
              <a:defRPr i="1" sz="1600"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/>
        </p:txBody>
      </p:sp>
      <p:cxnSp>
        <p:nvCxnSpPr>
          <p:cNvPr id="50" name="Google Shape;50;p9"/>
          <p:cNvCxnSpPr/>
          <p:nvPr/>
        </p:nvCxnSpPr>
        <p:spPr>
          <a:xfrm>
            <a:off x="3028650" y="5875082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4297650" y="6488203"/>
            <a:ext cx="548700" cy="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0"/>
          <p:cNvCxnSpPr/>
          <p:nvPr/>
        </p:nvCxnSpPr>
        <p:spPr>
          <a:xfrm>
            <a:off x="734700" y="6310075"/>
            <a:ext cx="76746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10"/>
          <p:cNvCxnSpPr/>
          <p:nvPr/>
        </p:nvCxnSpPr>
        <p:spPr>
          <a:xfrm>
            <a:off x="734700" y="547925"/>
            <a:ext cx="76746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Droid Sans"/>
              <a:buChar char="◈"/>
              <a:defRPr sz="30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Droid Sans"/>
              <a:buChar char="○"/>
              <a:defRPr sz="24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Droid Sans"/>
              <a:buChar char="■"/>
              <a:defRPr sz="24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●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○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■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●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○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■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0.xml"/><Relationship Id="rId4" Type="http://schemas.openxmlformats.org/officeDocument/2006/relationships/image" Target="../media/image62.png"/><Relationship Id="rId5" Type="http://schemas.openxmlformats.org/officeDocument/2006/relationships/image" Target="../media/image6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1.xml"/><Relationship Id="rId4" Type="http://schemas.openxmlformats.org/officeDocument/2006/relationships/image" Target="../media/image10.png"/><Relationship Id="rId5" Type="http://schemas.openxmlformats.org/officeDocument/2006/relationships/image" Target="../media/image6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2.xml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3.xml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4.xml"/><Relationship Id="rId4" Type="http://schemas.openxmlformats.org/officeDocument/2006/relationships/image" Target="../media/image6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5.xml"/><Relationship Id="rId4" Type="http://schemas.openxmlformats.org/officeDocument/2006/relationships/image" Target="../media/image61.png"/><Relationship Id="rId5" Type="http://schemas.openxmlformats.org/officeDocument/2006/relationships/image" Target="../media/image59.png"/><Relationship Id="rId6" Type="http://schemas.openxmlformats.org/officeDocument/2006/relationships/image" Target="../media/image6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6.xml"/><Relationship Id="rId4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7.xml"/><Relationship Id="rId4" Type="http://schemas.openxmlformats.org/officeDocument/2006/relationships/image" Target="../media/image6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8.xml"/><Relationship Id="rId4" Type="http://schemas.openxmlformats.org/officeDocument/2006/relationships/image" Target="../media/image58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47.xml"/><Relationship Id="rId11" Type="http://schemas.openxmlformats.org/officeDocument/2006/relationships/slide" Target="/ppt/slides/slide22.xml"/><Relationship Id="rId22" Type="http://schemas.openxmlformats.org/officeDocument/2006/relationships/slide" Target="/ppt/slides/slide49.xml"/><Relationship Id="rId10" Type="http://schemas.openxmlformats.org/officeDocument/2006/relationships/slide" Target="/ppt/slides/slide21.xml"/><Relationship Id="rId21" Type="http://schemas.openxmlformats.org/officeDocument/2006/relationships/slide" Target="/ppt/slides/slide48.xml"/><Relationship Id="rId13" Type="http://schemas.openxmlformats.org/officeDocument/2006/relationships/slide" Target="/ppt/slides/slide24.xml"/><Relationship Id="rId12" Type="http://schemas.openxmlformats.org/officeDocument/2006/relationships/slide" Target="/ppt/slides/slide23.xml"/><Relationship Id="rId23" Type="http://schemas.openxmlformats.org/officeDocument/2006/relationships/slide" Target="/ppt/slides/slide50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slide" Target="/ppt/slides/slide3.xml"/><Relationship Id="rId9" Type="http://schemas.openxmlformats.org/officeDocument/2006/relationships/slide" Target="/ppt/slides/slide15.xml"/><Relationship Id="rId15" Type="http://schemas.openxmlformats.org/officeDocument/2006/relationships/slide" Target="/ppt/slides/slide30.xml"/><Relationship Id="rId14" Type="http://schemas.openxmlformats.org/officeDocument/2006/relationships/slide" Target="/ppt/slides/slide25.xml"/><Relationship Id="rId17" Type="http://schemas.openxmlformats.org/officeDocument/2006/relationships/slide" Target="/ppt/slides/slide42.xml"/><Relationship Id="rId16" Type="http://schemas.openxmlformats.org/officeDocument/2006/relationships/slide" Target="/ppt/slides/slide38.xml"/><Relationship Id="rId5" Type="http://schemas.openxmlformats.org/officeDocument/2006/relationships/slide" Target="/ppt/slides/slide4.xml"/><Relationship Id="rId19" Type="http://schemas.openxmlformats.org/officeDocument/2006/relationships/slide" Target="/ppt/slides/slide46.xml"/><Relationship Id="rId6" Type="http://schemas.openxmlformats.org/officeDocument/2006/relationships/slide" Target="/ppt/slides/slide6.xml"/><Relationship Id="rId18" Type="http://schemas.openxmlformats.org/officeDocument/2006/relationships/slide" Target="/ppt/slides/slide45.xml"/><Relationship Id="rId7" Type="http://schemas.openxmlformats.org/officeDocument/2006/relationships/slide" Target="/ppt/slides/slide7.xml"/><Relationship Id="rId8" Type="http://schemas.openxmlformats.org/officeDocument/2006/relationships/slide" Target="/ppt/slides/slide9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9.xml"/><Relationship Id="rId4" Type="http://schemas.openxmlformats.org/officeDocument/2006/relationships/image" Target="../media/image6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20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21.xml"/><Relationship Id="rId4" Type="http://schemas.openxmlformats.org/officeDocument/2006/relationships/image" Target="../media/image5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22.xml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23.xml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24.xml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25.xml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comments" Target="../comments/comment26.xml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comments" Target="../comments/comment27.xml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comments" Target="../comments/comment28.xml"/><Relationship Id="rId4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Relationship Id="rId8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comments" Target="../comments/comment29.xml"/><Relationship Id="rId4" Type="http://schemas.openxmlformats.org/officeDocument/2006/relationships/image" Target="../media/image33.png"/><Relationship Id="rId5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comments" Target="../comments/comment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comments" Target="../comments/comment31.xml"/><Relationship Id="rId4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comments" Target="../comments/comment32.xml"/><Relationship Id="rId4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comments" Target="../comments/comment33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comments" Target="../comments/comment34.xml"/><Relationship Id="rId4" Type="http://schemas.openxmlformats.org/officeDocument/2006/relationships/image" Target="../media/image47.png"/><Relationship Id="rId5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comments" Target="../comments/comment35.xml"/><Relationship Id="rId4" Type="http://schemas.openxmlformats.org/officeDocument/2006/relationships/image" Target="../media/image52.png"/><Relationship Id="rId9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comments" Target="../comments/comment36.xml"/><Relationship Id="rId4" Type="http://schemas.openxmlformats.org/officeDocument/2006/relationships/image" Target="../media/image54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comments" Target="../comments/comment37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comments" Target="../comments/comment38.xml"/><Relationship Id="rId4" Type="http://schemas.openxmlformats.org/officeDocument/2006/relationships/image" Target="../media/image5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comments" Target="../comments/comment39.xml"/><Relationship Id="rId4" Type="http://schemas.openxmlformats.org/officeDocument/2006/relationships/hyperlink" Target="https://mmdaps.blogspot.com/" TargetMode="External"/><Relationship Id="rId5" Type="http://schemas.openxmlformats.org/officeDocument/2006/relationships/hyperlink" Target="https://trello.com/b/QUEHIfef" TargetMode="External"/><Relationship Id="rId6" Type="http://schemas.openxmlformats.org/officeDocument/2006/relationships/hyperlink" Target="https://www.instagram.com/mmda.shop/" TargetMode="External"/><Relationship Id="rId7" Type="http://schemas.openxmlformats.org/officeDocument/2006/relationships/hyperlink" Target="https://twitter.com/MMDA66578943" TargetMode="External"/><Relationship Id="rId8" Type="http://schemas.openxmlformats.org/officeDocument/2006/relationships/hyperlink" Target="https://github.com/marctrillo08/MMDA_credit_de_sintesi/" TargetMode="External"/></Relationships>
</file>

<file path=ppt/slides/_rels/slide49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netacad.com/es/courses/packet-tracer" TargetMode="External"/><Relationship Id="rId10" Type="http://schemas.openxmlformats.org/officeDocument/2006/relationships/hyperlink" Target="https://www.leroymerlin.com/" TargetMode="External"/><Relationship Id="rId13" Type="http://schemas.openxmlformats.org/officeDocument/2006/relationships/hyperlink" Target="https://victorhckinthefreeworld.com/2018/09/21/como-crear-una-carpeta-en-un-repositorio-git-desde-la-interfaz-web-de-github/" TargetMode="External"/><Relationship Id="rId12" Type="http://schemas.openxmlformats.org/officeDocument/2006/relationships/hyperlink" Target="https://www.wireshark.org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comments" Target="../comments/comment40.xml"/><Relationship Id="rId4" Type="http://schemas.openxmlformats.org/officeDocument/2006/relationships/hyperlink" Target="https://www.aepd.es/media/guias/guia-rgpd-para-responsables-de-tratamiento.pdf" TargetMode="External"/><Relationship Id="rId9" Type="http://schemas.openxmlformats.org/officeDocument/2006/relationships/hyperlink" Target="https://www.amazon.es/" TargetMode="External"/><Relationship Id="rId15" Type="http://schemas.openxmlformats.org/officeDocument/2006/relationships/hyperlink" Target="https://instagram.com" TargetMode="External"/><Relationship Id="rId14" Type="http://schemas.openxmlformats.org/officeDocument/2006/relationships/hyperlink" Target="https://twitter.com/" TargetMode="External"/><Relationship Id="rId5" Type="http://schemas.openxmlformats.org/officeDocument/2006/relationships/hyperlink" Target="https://home.by.me/es/" TargetMode="External"/><Relationship Id="rId6" Type="http://schemas.openxmlformats.org/officeDocument/2006/relationships/hyperlink" Target="https://www.ionos.es/" TargetMode="External"/><Relationship Id="rId7" Type="http://schemas.openxmlformats.org/officeDocument/2006/relationships/hyperlink" Target="https://www.wix.com/" TargetMode="External"/><Relationship Id="rId8" Type="http://schemas.openxmlformats.org/officeDocument/2006/relationships/hyperlink" Target="https://www.draw.io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0.xml"/><Relationship Id="rId3" Type="http://schemas.openxmlformats.org/officeDocument/2006/relationships/comments" Target="../comments/comment41.xml"/><Relationship Id="rId4" Type="http://schemas.openxmlformats.org/officeDocument/2006/relationships/image" Target="../media/image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6.xml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7.xml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8.xml"/><Relationship Id="rId4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0" y="4611250"/>
            <a:ext cx="9144000" cy="2236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6426925" y="5128125"/>
            <a:ext cx="26061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Michael Núñez Balualua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Daniel Rodríguez Armas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Maliha Shabbir Bashir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Marc Trillo Roman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Curs: 2n SMX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2018-2019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1325" y="1015775"/>
            <a:ext cx="3501350" cy="24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Canalitzacions sistema de cablatge</a:t>
            </a:r>
            <a:endParaRPr sz="3500"/>
          </a:p>
        </p:txBody>
      </p:sp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10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22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 b="49420" l="0" r="0" t="0"/>
          <a:stretch/>
        </p:blipFill>
        <p:spPr>
          <a:xfrm>
            <a:off x="1836825" y="1362825"/>
            <a:ext cx="5219549" cy="17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5">
            <a:alphaModFix/>
          </a:blip>
          <a:srcRect b="0" l="0" r="36836" t="15333"/>
          <a:stretch/>
        </p:blipFill>
        <p:spPr>
          <a:xfrm>
            <a:off x="1810275" y="3148150"/>
            <a:ext cx="5219550" cy="32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11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23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9" name="Google Shape;159;p23"/>
          <p:cNvPicPr preferRelativeResize="0"/>
          <p:nvPr/>
        </p:nvPicPr>
        <p:blipFill rotWithShape="1">
          <a:blip r:embed="rId4">
            <a:alphaModFix/>
          </a:blip>
          <a:srcRect b="-1969" l="0" r="0" t="1970"/>
          <a:stretch/>
        </p:blipFill>
        <p:spPr>
          <a:xfrm>
            <a:off x="1430950" y="3873625"/>
            <a:ext cx="6279150" cy="24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850" y="1489125"/>
            <a:ext cx="5906300" cy="23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1054650" y="339850"/>
            <a:ext cx="70347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35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Administració i Màrqueting</a:t>
            </a:r>
            <a:endParaRPr sz="3500">
              <a:solidFill>
                <a:srgbClr val="F3F3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12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24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750" y="1506939"/>
            <a:ext cx="3794500" cy="21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 rotWithShape="1">
          <a:blip r:embed="rId4">
            <a:alphaModFix/>
          </a:blip>
          <a:srcRect b="0" l="0" r="0" t="16275"/>
          <a:stretch/>
        </p:blipFill>
        <p:spPr>
          <a:xfrm>
            <a:off x="1726975" y="3646200"/>
            <a:ext cx="5690025" cy="26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917400" y="353200"/>
            <a:ext cx="73092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Secretaria i Zona de Descans</a:t>
            </a:r>
            <a:endParaRPr sz="3500">
              <a:solidFill>
                <a:srgbClr val="F3F3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13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25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975" y="3700050"/>
            <a:ext cx="5447101" cy="238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8213" y="1439075"/>
            <a:ext cx="5827575" cy="22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299250" y="170500"/>
            <a:ext cx="85455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Passadís amb el Rack amb el Enrutador i Formació</a:t>
            </a:r>
            <a:endParaRPr sz="3500">
              <a:solidFill>
                <a:srgbClr val="F3F3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1338" y="1779475"/>
            <a:ext cx="6978379" cy="39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14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26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6"/>
          <p:cNvSpPr txBox="1"/>
          <p:nvPr/>
        </p:nvSpPr>
        <p:spPr>
          <a:xfrm>
            <a:off x="1118550" y="441525"/>
            <a:ext cx="69069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Zona CPD</a:t>
            </a:r>
            <a:endParaRPr sz="3500">
              <a:solidFill>
                <a:srgbClr val="F3F3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50" y="2211375"/>
            <a:ext cx="4488465" cy="29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 rotWithShape="1">
          <a:blip r:embed="rId5">
            <a:alphaModFix/>
          </a:blip>
          <a:srcRect b="4058" l="0" r="0" t="0"/>
          <a:stretch/>
        </p:blipFill>
        <p:spPr>
          <a:xfrm>
            <a:off x="4679575" y="2211375"/>
            <a:ext cx="4368987" cy="29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Esquema dels racks</a:t>
            </a:r>
            <a:endParaRPr sz="3500"/>
          </a:p>
        </p:txBody>
      </p:sp>
      <p:sp>
        <p:nvSpPr>
          <p:cNvPr id="198" name="Google Shape;198;p2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15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27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7"/>
          <p:cNvSpPr txBox="1"/>
          <p:nvPr/>
        </p:nvSpPr>
        <p:spPr>
          <a:xfrm>
            <a:off x="1092875" y="1599775"/>
            <a:ext cx="39009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Rack amb Switch de la xarxa R1: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888" y="2246775"/>
            <a:ext cx="7548225" cy="32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Esquema dels racks</a:t>
            </a:r>
            <a:endParaRPr sz="3500"/>
          </a:p>
        </p:txBody>
      </p:sp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16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" name="Google Shape;210;p28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8"/>
          <p:cNvSpPr txBox="1"/>
          <p:nvPr/>
        </p:nvSpPr>
        <p:spPr>
          <a:xfrm>
            <a:off x="1092875" y="1599775"/>
            <a:ext cx="56610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Rosetes de la Zona de Màrqueting, Administració i Descans (R1)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550" y="2303311"/>
            <a:ext cx="2908025" cy="3541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5550" y="2303312"/>
            <a:ext cx="2908025" cy="355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9288" y="3053591"/>
            <a:ext cx="2495550" cy="204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Esquema dels racks</a:t>
            </a:r>
            <a:endParaRPr sz="3500"/>
          </a:p>
        </p:txBody>
      </p:sp>
      <p:sp>
        <p:nvSpPr>
          <p:cNvPr id="220" name="Google Shape;220;p29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17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29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9"/>
          <p:cNvSpPr txBox="1"/>
          <p:nvPr/>
        </p:nvSpPr>
        <p:spPr>
          <a:xfrm>
            <a:off x="1092875" y="1599775"/>
            <a:ext cx="39009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Rack amb Switch de la xarxa R2: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225" y="2497123"/>
            <a:ext cx="6637549" cy="2849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Esquema dels racks</a:t>
            </a:r>
            <a:endParaRPr sz="3500"/>
          </a:p>
        </p:txBody>
      </p:sp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18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31" name="Google Shape;231;p30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30"/>
          <p:cNvSpPr txBox="1"/>
          <p:nvPr/>
        </p:nvSpPr>
        <p:spPr>
          <a:xfrm>
            <a:off x="1092875" y="1599775"/>
            <a:ext cx="55494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Rosetes de la Zona departament de Formació: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463" y="2396342"/>
            <a:ext cx="4491075" cy="35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Esquema dels racks</a:t>
            </a:r>
            <a:endParaRPr sz="3500"/>
          </a:p>
        </p:txBody>
      </p:sp>
      <p:sp>
        <p:nvSpPr>
          <p:cNvPr id="240" name="Google Shape;240;p3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19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41" name="Google Shape;241;p31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31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31"/>
          <p:cNvSpPr txBox="1"/>
          <p:nvPr/>
        </p:nvSpPr>
        <p:spPr>
          <a:xfrm>
            <a:off x="1092875" y="1599775"/>
            <a:ext cx="39009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Rack amb Switch de la xarxa R5: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225" y="2497125"/>
            <a:ext cx="6624208" cy="28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Index</a:t>
            </a:r>
            <a:endParaRPr sz="3500"/>
          </a:p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" name="Google Shape;77;p14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4"/>
          <p:cNvSpPr txBox="1"/>
          <p:nvPr/>
        </p:nvSpPr>
        <p:spPr>
          <a:xfrm>
            <a:off x="1288825" y="1420525"/>
            <a:ext cx="7024500" cy="4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4"/>
              </a:rPr>
              <a:t>Introducció.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5"/>
              </a:rPr>
              <a:t>Objectius.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/>
              </a:rPr>
              <a:t>Dades de l’empresa.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6"/>
              </a:rPr>
              <a:t>Diagrama Lògic.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7"/>
              </a:rPr>
              <a:t>Diagrama Físic.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EFEFE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8"/>
              </a:rPr>
              <a:t>Canalitzacions sistema de cablatge.</a:t>
            </a:r>
            <a:endParaRPr>
              <a:solidFill>
                <a:srgbClr val="EFEFE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9"/>
              </a:rPr>
              <a:t>Esquema dels racks.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10"/>
              </a:rPr>
              <a:t>Pressupostos.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11"/>
              </a:rPr>
              <a:t>Pressupost de cablejat i materials de construcció.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12"/>
              </a:rPr>
              <a:t>Pressupost de Hardware.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13"/>
              </a:rPr>
              <a:t>Configuració dels Servidors.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14"/>
              </a:rPr>
              <a:t>Servidor 1 - Servidor DHCP+DNS+Server web IIS.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15"/>
              </a:rPr>
              <a:t>Servidor 2 - Servidor DNS Secundari.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16"/>
              </a:rPr>
              <a:t>Servidor 3 - Servidor Impressions+Backups+RAID.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17"/>
              </a:rPr>
              <a:t>Pàgina web.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18"/>
              </a:rPr>
              <a:t>Política de Cookies.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19"/>
              </a:rPr>
              <a:t>Pla de contingència.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20"/>
              </a:rPr>
              <a:t>Conclusió.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21"/>
              </a:rPr>
              <a:t>Annexos.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22"/>
              </a:rPr>
              <a:t>Webgrafia.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23"/>
              </a:rPr>
              <a:t>Preguntes?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Esquema dels racks</a:t>
            </a:r>
            <a:endParaRPr sz="3500"/>
          </a:p>
        </p:txBody>
      </p:sp>
      <p:sp>
        <p:nvSpPr>
          <p:cNvPr id="250" name="Google Shape;250;p32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20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51" name="Google Shape;251;p32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32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32"/>
          <p:cNvSpPr txBox="1"/>
          <p:nvPr/>
        </p:nvSpPr>
        <p:spPr>
          <a:xfrm>
            <a:off x="1092875" y="1599775"/>
            <a:ext cx="39009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Rosetes de la Zona de Servidors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064" y="2281275"/>
            <a:ext cx="5667876" cy="36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Pressupostos</a:t>
            </a:r>
            <a:endParaRPr sz="3500"/>
          </a:p>
        </p:txBody>
      </p:sp>
      <p:sp>
        <p:nvSpPr>
          <p:cNvPr id="260" name="Google Shape;260;p33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21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61" name="Google Shape;261;p33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33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33"/>
          <p:cNvSpPr txBox="1"/>
          <p:nvPr/>
        </p:nvSpPr>
        <p:spPr>
          <a:xfrm>
            <a:off x="905900" y="1528725"/>
            <a:ext cx="7360500" cy="3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Hem realitzat 2 càlculs per la compra de materials de la nostra empresa: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-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Pressupost de cablejat i materials de construcció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-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Factura de Hardware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Pressupost de cablejat i construcció</a:t>
            </a:r>
            <a:endParaRPr sz="3500"/>
          </a:p>
        </p:txBody>
      </p:sp>
      <p:sp>
        <p:nvSpPr>
          <p:cNvPr id="269" name="Google Shape;269;p3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22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70" name="Google Shape;270;p34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" name="Google Shape;271;p34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600" y="1447800"/>
            <a:ext cx="4942793" cy="48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Pressupost de Hardware</a:t>
            </a:r>
            <a:endParaRPr sz="3500"/>
          </a:p>
        </p:txBody>
      </p:sp>
      <p:sp>
        <p:nvSpPr>
          <p:cNvPr id="278" name="Google Shape;278;p3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23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79" name="Google Shape;279;p35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0" name="Google Shape;280;p35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1" name="Google Shape;2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975" y="1943650"/>
            <a:ext cx="573405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/>
          <p:nvPr/>
        </p:nvSpPr>
        <p:spPr>
          <a:xfrm>
            <a:off x="3211050" y="558425"/>
            <a:ext cx="2721900" cy="1872600"/>
          </a:xfrm>
          <a:prstGeom prst="flowChartMerge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6"/>
          <p:cNvSpPr txBox="1"/>
          <p:nvPr>
            <p:ph idx="4294967295" type="ctrTitle"/>
          </p:nvPr>
        </p:nvSpPr>
        <p:spPr>
          <a:xfrm>
            <a:off x="767650" y="2541700"/>
            <a:ext cx="7595700" cy="12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ca" sz="3500"/>
              <a:t>Configuració dels Servidors</a:t>
            </a:r>
            <a:endParaRPr i="1" sz="3500"/>
          </a:p>
        </p:txBody>
      </p:sp>
      <p:sp>
        <p:nvSpPr>
          <p:cNvPr id="288" name="Google Shape;288;p3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24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289" name="Google Shape;289;p36"/>
          <p:cNvCxnSpPr/>
          <p:nvPr/>
        </p:nvCxnSpPr>
        <p:spPr>
          <a:xfrm>
            <a:off x="705400" y="6299575"/>
            <a:ext cx="77202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6"/>
          <p:cNvCxnSpPr/>
          <p:nvPr/>
        </p:nvCxnSpPr>
        <p:spPr>
          <a:xfrm>
            <a:off x="734775" y="558425"/>
            <a:ext cx="77007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36"/>
          <p:cNvSpPr txBox="1"/>
          <p:nvPr/>
        </p:nvSpPr>
        <p:spPr>
          <a:xfrm>
            <a:off x="767650" y="4264032"/>
            <a:ext cx="66669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Servidor 1 - Servidor DHCP + DNS+Servidor web IIS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Servidor 2 - Servidor DNS Secundari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Servidor 3 - Servidor d’impressions + Backups + RAID + IDS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92" name="Google Shape;292;p36"/>
          <p:cNvSpPr txBox="1"/>
          <p:nvPr/>
        </p:nvSpPr>
        <p:spPr>
          <a:xfrm>
            <a:off x="705400" y="3808313"/>
            <a:ext cx="2382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Tenim 3 Servidors: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93" name="Google Shape;2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100" y="596425"/>
            <a:ext cx="1070799" cy="10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1 - DHCP</a:t>
            </a:r>
            <a:endParaRPr sz="3500"/>
          </a:p>
        </p:txBody>
      </p:sp>
      <p:sp>
        <p:nvSpPr>
          <p:cNvPr id="299" name="Google Shape;299;p3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25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1" name="Google Shape;301;p37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2" name="Google Shape;3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050" y="2236825"/>
            <a:ext cx="6279900" cy="338064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318475" y="1815625"/>
            <a:ext cx="1899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Àmbits del DHCP: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1 - DNS Primari</a:t>
            </a:r>
            <a:endParaRPr sz="3500"/>
          </a:p>
        </p:txBody>
      </p:sp>
      <p:sp>
        <p:nvSpPr>
          <p:cNvPr id="309" name="Google Shape;309;p3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26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10" name="Google Shape;310;p38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" name="Google Shape;311;p38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2" name="Google Shape;3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787" y="2236825"/>
            <a:ext cx="5168426" cy="36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 txBox="1"/>
          <p:nvPr/>
        </p:nvSpPr>
        <p:spPr>
          <a:xfrm>
            <a:off x="1318475" y="1815625"/>
            <a:ext cx="27630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Registres DNS, </a:t>
            </a: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Zona directa: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1 - DNS Primari</a:t>
            </a:r>
            <a:endParaRPr sz="3500"/>
          </a:p>
        </p:txBody>
      </p:sp>
      <p:sp>
        <p:nvSpPr>
          <p:cNvPr id="319" name="Google Shape;319;p39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27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20" name="Google Shape;320;p39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" name="Google Shape;321;p39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2" name="Google Shape;3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650" y="2236825"/>
            <a:ext cx="6764693" cy="32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9"/>
          <p:cNvSpPr txBox="1"/>
          <p:nvPr/>
        </p:nvSpPr>
        <p:spPr>
          <a:xfrm>
            <a:off x="1318475" y="1815625"/>
            <a:ext cx="27924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Registres DNS, Zona inversa: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1 - Reenviadors Condicionals</a:t>
            </a:r>
            <a:endParaRPr sz="3500"/>
          </a:p>
        </p:txBody>
      </p:sp>
      <p:sp>
        <p:nvSpPr>
          <p:cNvPr id="329" name="Google Shape;329;p4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27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30" name="Google Shape;330;p40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" name="Google Shape;331;p40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40"/>
          <p:cNvSpPr txBox="1"/>
          <p:nvPr/>
        </p:nvSpPr>
        <p:spPr>
          <a:xfrm>
            <a:off x="1318475" y="1815625"/>
            <a:ext cx="34695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Reenviadors a Google i La Pineda: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333" name="Google Shape;3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325" y="2236825"/>
            <a:ext cx="3352250" cy="40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1 - Correus de l’empresa</a:t>
            </a:r>
            <a:endParaRPr sz="3500"/>
          </a:p>
        </p:txBody>
      </p:sp>
      <p:sp>
        <p:nvSpPr>
          <p:cNvPr id="339" name="Google Shape;339;p4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28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40" name="Google Shape;340;p41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1" name="Google Shape;341;p41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2" name="Google Shape;3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938" y="2236825"/>
            <a:ext cx="4666125" cy="40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1"/>
          <p:cNvSpPr txBox="1"/>
          <p:nvPr/>
        </p:nvSpPr>
        <p:spPr>
          <a:xfrm>
            <a:off x="1318475" y="1815625"/>
            <a:ext cx="3224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Correus generats per l’empresa: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685800" y="5082150"/>
            <a:ext cx="4126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Aquí</a:t>
            </a:r>
            <a:r>
              <a:rPr lang="ca">
                <a:solidFill>
                  <a:srgbClr val="4A86E8"/>
                </a:solidFill>
              </a:rPr>
              <a:t> us explicarem la idea principal del projecte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84" name="Google Shape;84;p15"/>
          <p:cNvSpPr txBox="1"/>
          <p:nvPr>
            <p:ph type="ctrTitle"/>
          </p:nvPr>
        </p:nvSpPr>
        <p:spPr>
          <a:xfrm>
            <a:off x="685800" y="3689000"/>
            <a:ext cx="41268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Introducció</a:t>
            </a:r>
            <a:endParaRPr sz="3500"/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3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86" name="Google Shape;86;p15"/>
          <p:cNvCxnSpPr/>
          <p:nvPr/>
        </p:nvCxnSpPr>
        <p:spPr>
          <a:xfrm>
            <a:off x="711900" y="4830000"/>
            <a:ext cx="77202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2 - DNS Secundari</a:t>
            </a:r>
            <a:endParaRPr sz="3500"/>
          </a:p>
        </p:txBody>
      </p:sp>
      <p:sp>
        <p:nvSpPr>
          <p:cNvPr id="349" name="Google Shape;349;p42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29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50" name="Google Shape;350;p42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1" name="Google Shape;351;p42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2" name="Google Shape;35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000" y="2236825"/>
            <a:ext cx="6507050" cy="38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2"/>
          <p:cNvSpPr txBox="1"/>
          <p:nvPr/>
        </p:nvSpPr>
        <p:spPr>
          <a:xfrm>
            <a:off x="1318475" y="1815625"/>
            <a:ext cx="16404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Zona directa: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2 - DNS Secundari</a:t>
            </a:r>
            <a:endParaRPr sz="3500"/>
          </a:p>
        </p:txBody>
      </p:sp>
      <p:sp>
        <p:nvSpPr>
          <p:cNvPr id="359" name="Google Shape;359;p43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30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60" name="Google Shape;360;p43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" name="Google Shape;361;p43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2" name="Google Shape;3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000" y="2236825"/>
            <a:ext cx="6507050" cy="38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3"/>
          <p:cNvSpPr txBox="1"/>
          <p:nvPr/>
        </p:nvSpPr>
        <p:spPr>
          <a:xfrm>
            <a:off x="1318475" y="1815625"/>
            <a:ext cx="16404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Zona inversa: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1 - IIS</a:t>
            </a:r>
            <a:endParaRPr sz="3500"/>
          </a:p>
        </p:txBody>
      </p:sp>
      <p:sp>
        <p:nvSpPr>
          <p:cNvPr id="369" name="Google Shape;369;p4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31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70" name="Google Shape;370;p44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" name="Google Shape;371;p44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2" name="Google Shape;37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663" y="2236825"/>
            <a:ext cx="4976676" cy="40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4"/>
          <p:cNvSpPr txBox="1"/>
          <p:nvPr/>
        </p:nvSpPr>
        <p:spPr>
          <a:xfrm>
            <a:off x="1318475" y="1815625"/>
            <a:ext cx="37245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Directoris virtuals del Servidor web IIS: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3500"/>
              <a:t>Servidor 1 - Carpetes Compartides</a:t>
            </a:r>
            <a:endParaRPr sz="3500"/>
          </a:p>
        </p:txBody>
      </p:sp>
      <p:sp>
        <p:nvSpPr>
          <p:cNvPr id="379" name="Google Shape;379;p4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32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80" name="Google Shape;380;p45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1" name="Google Shape;381;p45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2" name="Google Shape;382;p45"/>
          <p:cNvPicPr preferRelativeResize="0"/>
          <p:nvPr/>
        </p:nvPicPr>
        <p:blipFill rotWithShape="1">
          <a:blip r:embed="rId3">
            <a:alphaModFix/>
          </a:blip>
          <a:srcRect b="7364" l="0" r="0" t="0"/>
          <a:stretch/>
        </p:blipFill>
        <p:spPr>
          <a:xfrm>
            <a:off x="1602075" y="2325060"/>
            <a:ext cx="2695575" cy="3277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350" y="2325062"/>
            <a:ext cx="2695575" cy="32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5"/>
          <p:cNvSpPr txBox="1"/>
          <p:nvPr/>
        </p:nvSpPr>
        <p:spPr>
          <a:xfrm>
            <a:off x="1318475" y="1815625"/>
            <a:ext cx="6314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Permisos de les carpetes compartides (Administració i Màrqueting):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3500"/>
              <a:t>Servidor 1 - Carpetes Compartides</a:t>
            </a:r>
            <a:endParaRPr sz="3500"/>
          </a:p>
        </p:txBody>
      </p:sp>
      <p:sp>
        <p:nvSpPr>
          <p:cNvPr id="390" name="Google Shape;390;p4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33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91" name="Google Shape;391;p46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2" name="Google Shape;392;p46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3" name="Google Shape;393;p46"/>
          <p:cNvPicPr preferRelativeResize="0"/>
          <p:nvPr/>
        </p:nvPicPr>
        <p:blipFill rotWithShape="1">
          <a:blip r:embed="rId3">
            <a:alphaModFix/>
          </a:blip>
          <a:srcRect b="6375" l="0" r="0" t="0"/>
          <a:stretch/>
        </p:blipFill>
        <p:spPr>
          <a:xfrm>
            <a:off x="1612100" y="2329075"/>
            <a:ext cx="2685559" cy="32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350" y="2329075"/>
            <a:ext cx="2685550" cy="3232068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6"/>
          <p:cNvSpPr txBox="1"/>
          <p:nvPr/>
        </p:nvSpPr>
        <p:spPr>
          <a:xfrm>
            <a:off x="1318475" y="1815625"/>
            <a:ext cx="6314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Permisos de les carpetes compartides (Formació i Secretaria):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3500"/>
              <a:t>Servidor 1 - Active Directory</a:t>
            </a:r>
            <a:endParaRPr sz="3500"/>
          </a:p>
        </p:txBody>
      </p:sp>
      <p:sp>
        <p:nvSpPr>
          <p:cNvPr id="401" name="Google Shape;401;p4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34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402" name="Google Shape;402;p47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3" name="Google Shape;403;p47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4" name="Google Shape;4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063" y="2236825"/>
            <a:ext cx="7145875" cy="1765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7"/>
          <p:cNvSpPr txBox="1"/>
          <p:nvPr/>
        </p:nvSpPr>
        <p:spPr>
          <a:xfrm>
            <a:off x="1318475" y="1815625"/>
            <a:ext cx="18504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Sistema d’usuari: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35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411" name="Google Shape;411;p48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2" name="Google Shape;412;p48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3" name="Google Shape;4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304" y="2236825"/>
            <a:ext cx="6485390" cy="32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8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1 - Active Directory</a:t>
            </a:r>
            <a:endParaRPr sz="3500"/>
          </a:p>
        </p:txBody>
      </p:sp>
      <p:sp>
        <p:nvSpPr>
          <p:cNvPr id="415" name="Google Shape;415;p48"/>
          <p:cNvSpPr txBox="1"/>
          <p:nvPr/>
        </p:nvSpPr>
        <p:spPr>
          <a:xfrm>
            <a:off x="1318475" y="1815625"/>
            <a:ext cx="41562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Carpetes de l’Active Directory (usuari i grups):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9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36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421" name="Google Shape;421;p49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2" name="Google Shape;422;p49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3" name="Google Shape;4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225" y="2236833"/>
            <a:ext cx="2860988" cy="16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775" y="2236833"/>
            <a:ext cx="2861000" cy="16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2225" y="3995300"/>
            <a:ext cx="2861000" cy="8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0775" y="3995300"/>
            <a:ext cx="2861000" cy="8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97700" y="4913525"/>
            <a:ext cx="2722133" cy="91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9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1 - Active Directory</a:t>
            </a:r>
            <a:endParaRPr sz="3500"/>
          </a:p>
        </p:txBody>
      </p:sp>
      <p:sp>
        <p:nvSpPr>
          <p:cNvPr id="429" name="Google Shape;429;p49"/>
          <p:cNvSpPr txBox="1"/>
          <p:nvPr/>
        </p:nvSpPr>
        <p:spPr>
          <a:xfrm>
            <a:off x="1318475" y="1815625"/>
            <a:ext cx="41562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Usuaris i grups de l’Active Directory: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0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3 - Raids</a:t>
            </a:r>
            <a:endParaRPr sz="3500"/>
          </a:p>
        </p:txBody>
      </p:sp>
      <p:sp>
        <p:nvSpPr>
          <p:cNvPr id="435" name="Google Shape;435;p5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37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436" name="Google Shape;436;p50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7" name="Google Shape;437;p50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8" name="Google Shape;4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300" y="2128751"/>
            <a:ext cx="5073400" cy="38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0"/>
          <p:cNvSpPr txBox="1"/>
          <p:nvPr/>
        </p:nvSpPr>
        <p:spPr>
          <a:xfrm>
            <a:off x="1760600" y="1707550"/>
            <a:ext cx="8232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Raids: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440" name="Google Shape;440;p50"/>
          <p:cNvPicPr preferRelativeResize="0"/>
          <p:nvPr/>
        </p:nvPicPr>
        <p:blipFill rotWithShape="1">
          <a:blip r:embed="rId5">
            <a:alphaModFix/>
          </a:blip>
          <a:srcRect b="7227" l="0" r="0" t="10825"/>
          <a:stretch/>
        </p:blipFill>
        <p:spPr>
          <a:xfrm>
            <a:off x="3028800" y="2594875"/>
            <a:ext cx="3086400" cy="32918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0"/>
          <p:cNvSpPr txBox="1"/>
          <p:nvPr/>
        </p:nvSpPr>
        <p:spPr>
          <a:xfrm>
            <a:off x="3394625" y="1520450"/>
            <a:ext cx="25314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600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RAID 1</a:t>
            </a:r>
            <a:endParaRPr sz="2600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1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3 - Backups</a:t>
            </a:r>
            <a:endParaRPr sz="3500"/>
          </a:p>
        </p:txBody>
      </p:sp>
      <p:sp>
        <p:nvSpPr>
          <p:cNvPr id="447" name="Google Shape;447;p5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38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448" name="Google Shape;448;p51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9" name="Google Shape;449;p51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51"/>
          <p:cNvSpPr txBox="1"/>
          <p:nvPr/>
        </p:nvSpPr>
        <p:spPr>
          <a:xfrm>
            <a:off x="1320750" y="1707550"/>
            <a:ext cx="2878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Sistema </a:t>
            </a: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de</a:t>
            </a: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Backup: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51" name="Google Shape;451;p51"/>
          <p:cNvSpPr/>
          <p:nvPr/>
        </p:nvSpPr>
        <p:spPr>
          <a:xfrm>
            <a:off x="1079250" y="2536500"/>
            <a:ext cx="2036400" cy="23841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Abril</a:t>
            </a:r>
            <a:endParaRPr sz="2400"/>
          </a:p>
        </p:txBody>
      </p:sp>
      <p:sp>
        <p:nvSpPr>
          <p:cNvPr id="452" name="Google Shape;452;p51"/>
          <p:cNvSpPr/>
          <p:nvPr/>
        </p:nvSpPr>
        <p:spPr>
          <a:xfrm>
            <a:off x="3553800" y="2598975"/>
            <a:ext cx="2036400" cy="23841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Maig</a:t>
            </a:r>
            <a:endParaRPr sz="2400"/>
          </a:p>
        </p:txBody>
      </p:sp>
      <p:sp>
        <p:nvSpPr>
          <p:cNvPr id="453" name="Google Shape;453;p51"/>
          <p:cNvSpPr/>
          <p:nvPr/>
        </p:nvSpPr>
        <p:spPr>
          <a:xfrm>
            <a:off x="1079250" y="2536500"/>
            <a:ext cx="2036400" cy="23841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Maig</a:t>
            </a:r>
            <a:endParaRPr sz="2400"/>
          </a:p>
        </p:txBody>
      </p:sp>
      <p:sp>
        <p:nvSpPr>
          <p:cNvPr id="454" name="Google Shape;454;p51"/>
          <p:cNvSpPr/>
          <p:nvPr/>
        </p:nvSpPr>
        <p:spPr>
          <a:xfrm>
            <a:off x="5951075" y="2598975"/>
            <a:ext cx="2036400" cy="23841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Juny</a:t>
            </a:r>
            <a:endParaRPr sz="2400"/>
          </a:p>
        </p:txBody>
      </p:sp>
      <p:sp>
        <p:nvSpPr>
          <p:cNvPr id="455" name="Google Shape;455;p51"/>
          <p:cNvSpPr/>
          <p:nvPr/>
        </p:nvSpPr>
        <p:spPr>
          <a:xfrm>
            <a:off x="5927275" y="2598975"/>
            <a:ext cx="2036400" cy="23841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Juliol</a:t>
            </a:r>
            <a:endParaRPr sz="2400"/>
          </a:p>
        </p:txBody>
      </p:sp>
      <p:sp>
        <p:nvSpPr>
          <p:cNvPr id="456" name="Google Shape;456;p51"/>
          <p:cNvSpPr/>
          <p:nvPr/>
        </p:nvSpPr>
        <p:spPr>
          <a:xfrm>
            <a:off x="3553788" y="2622213"/>
            <a:ext cx="2036400" cy="23841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Juny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685800" y="5082150"/>
            <a:ext cx="48300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Aquí</a:t>
            </a:r>
            <a:r>
              <a:rPr lang="ca">
                <a:solidFill>
                  <a:srgbClr val="4A86E8"/>
                </a:solidFill>
              </a:rPr>
              <a:t> us explicarem els objectius de fer aquest credit de sintesi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92" name="Google Shape;92;p16"/>
          <p:cNvSpPr txBox="1"/>
          <p:nvPr>
            <p:ph type="ctrTitle"/>
          </p:nvPr>
        </p:nvSpPr>
        <p:spPr>
          <a:xfrm>
            <a:off x="685800" y="3112950"/>
            <a:ext cx="41268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Objectius</a:t>
            </a:r>
            <a:endParaRPr sz="3500"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4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94" name="Google Shape;94;p16"/>
          <p:cNvCxnSpPr/>
          <p:nvPr/>
        </p:nvCxnSpPr>
        <p:spPr>
          <a:xfrm>
            <a:off x="711900" y="4830000"/>
            <a:ext cx="77202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2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3 - Wireshark</a:t>
            </a:r>
            <a:endParaRPr sz="3500"/>
          </a:p>
        </p:txBody>
      </p:sp>
      <p:sp>
        <p:nvSpPr>
          <p:cNvPr id="462" name="Google Shape;462;p52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39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463" name="Google Shape;463;p52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4" name="Google Shape;464;p52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5" name="Google Shape;46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575" y="2128750"/>
            <a:ext cx="4806848" cy="396046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2"/>
          <p:cNvSpPr txBox="1"/>
          <p:nvPr/>
        </p:nvSpPr>
        <p:spPr>
          <a:xfrm>
            <a:off x="1760600" y="1707550"/>
            <a:ext cx="1266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Wireshark: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3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3 - Servidor d’impressores</a:t>
            </a:r>
            <a:endParaRPr sz="3500"/>
          </a:p>
        </p:txBody>
      </p:sp>
      <p:sp>
        <p:nvSpPr>
          <p:cNvPr id="472" name="Google Shape;472;p53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40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473" name="Google Shape;473;p53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4" name="Google Shape;474;p53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5" name="Google Shape;47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350" y="2212538"/>
            <a:ext cx="7277275" cy="32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3"/>
          <p:cNvSpPr txBox="1"/>
          <p:nvPr/>
        </p:nvSpPr>
        <p:spPr>
          <a:xfrm>
            <a:off x="1760600" y="1707550"/>
            <a:ext cx="32823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Sistema de Servidor d’impressions</a:t>
            </a: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4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Pàgina web</a:t>
            </a:r>
            <a:endParaRPr sz="3500"/>
          </a:p>
        </p:txBody>
      </p:sp>
      <p:sp>
        <p:nvSpPr>
          <p:cNvPr id="482" name="Google Shape;482;p5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41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483" name="Google Shape;483;p54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4" name="Google Shape;484;p54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54"/>
          <p:cNvSpPr txBox="1"/>
          <p:nvPr/>
        </p:nvSpPr>
        <p:spPr>
          <a:xfrm>
            <a:off x="934225" y="1571175"/>
            <a:ext cx="7247400" cy="16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La nostra empresa té dos pàgines: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Una intranet creada amb HTML.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Una botiga online creada amb WIX.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42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491" name="Google Shape;491;p55"/>
          <p:cNvCxnSpPr/>
          <p:nvPr/>
        </p:nvCxnSpPr>
        <p:spPr>
          <a:xfrm>
            <a:off x="705400" y="6299575"/>
            <a:ext cx="77202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2" name="Google Shape;492;p55"/>
          <p:cNvCxnSpPr/>
          <p:nvPr/>
        </p:nvCxnSpPr>
        <p:spPr>
          <a:xfrm>
            <a:off x="734775" y="558425"/>
            <a:ext cx="77007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3" name="Google Shape;493;p55"/>
          <p:cNvSpPr txBox="1"/>
          <p:nvPr/>
        </p:nvSpPr>
        <p:spPr>
          <a:xfrm>
            <a:off x="2859300" y="792675"/>
            <a:ext cx="34254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Intranet</a:t>
            </a:r>
            <a:endParaRPr sz="35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94" name="Google Shape;49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626" y="1669200"/>
            <a:ext cx="8377000" cy="40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1975" y="2444725"/>
            <a:ext cx="2326292" cy="1826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43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501" name="Google Shape;501;p56"/>
          <p:cNvCxnSpPr/>
          <p:nvPr/>
        </p:nvCxnSpPr>
        <p:spPr>
          <a:xfrm>
            <a:off x="705400" y="6299575"/>
            <a:ext cx="77202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56"/>
          <p:cNvCxnSpPr/>
          <p:nvPr/>
        </p:nvCxnSpPr>
        <p:spPr>
          <a:xfrm>
            <a:off x="734775" y="558425"/>
            <a:ext cx="77007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3" name="Google Shape;503;p56"/>
          <p:cNvSpPr txBox="1"/>
          <p:nvPr/>
        </p:nvSpPr>
        <p:spPr>
          <a:xfrm>
            <a:off x="2859300" y="792675"/>
            <a:ext cx="3425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Botiga online</a:t>
            </a:r>
            <a:endParaRPr sz="35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504" name="Google Shape;50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25" y="2079250"/>
            <a:ext cx="8565149" cy="363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025" y="2038551"/>
            <a:ext cx="8540935" cy="3720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200" y="2094138"/>
            <a:ext cx="8643757" cy="372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200" y="2079250"/>
            <a:ext cx="8643748" cy="375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7813" y="2094150"/>
            <a:ext cx="8634621" cy="375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19375" y="3211975"/>
            <a:ext cx="3844950" cy="6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0388" y="2853400"/>
            <a:ext cx="8710225" cy="2546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05025" y="1787937"/>
            <a:ext cx="4760200" cy="43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5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7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>
                <a:solidFill>
                  <a:schemeClr val="lt1"/>
                </a:solidFill>
              </a:rPr>
              <a:t>Política de Cookies</a:t>
            </a:r>
            <a:endParaRPr sz="3500"/>
          </a:p>
        </p:txBody>
      </p:sp>
      <p:sp>
        <p:nvSpPr>
          <p:cNvPr id="517" name="Google Shape;517;p5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44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518" name="Google Shape;518;p57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9" name="Google Shape;519;p57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0" name="Google Shape;52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8988" y="1941675"/>
            <a:ext cx="6113025" cy="34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8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Pla de contingència</a:t>
            </a:r>
            <a:endParaRPr sz="3500"/>
          </a:p>
        </p:txBody>
      </p:sp>
      <p:sp>
        <p:nvSpPr>
          <p:cNvPr id="526" name="Google Shape;526;p5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45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527" name="Google Shape;527;p58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8" name="Google Shape;528;p58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58"/>
          <p:cNvSpPr txBox="1"/>
          <p:nvPr/>
        </p:nvSpPr>
        <p:spPr>
          <a:xfrm>
            <a:off x="757800" y="1590775"/>
            <a:ext cx="7628400" cy="17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Què pot passar?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Com podem impedir-ho?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Com podem restaurar els danys?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9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Conclusió</a:t>
            </a:r>
            <a:endParaRPr sz="3500"/>
          </a:p>
        </p:txBody>
      </p:sp>
      <p:sp>
        <p:nvSpPr>
          <p:cNvPr id="535" name="Google Shape;535;p59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46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536" name="Google Shape;536;p59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7" name="Google Shape;537;p59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8" name="Google Shape;53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538" y="1879976"/>
            <a:ext cx="7406924" cy="416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0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Annexos</a:t>
            </a:r>
            <a:endParaRPr sz="3500"/>
          </a:p>
        </p:txBody>
      </p:sp>
      <p:sp>
        <p:nvSpPr>
          <p:cNvPr id="544" name="Google Shape;544;p6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47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545" name="Google Shape;545;p60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6" name="Google Shape;546;p60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p60"/>
          <p:cNvSpPr txBox="1"/>
          <p:nvPr/>
        </p:nvSpPr>
        <p:spPr>
          <a:xfrm>
            <a:off x="986250" y="1567500"/>
            <a:ext cx="7171500" cy="4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4"/>
              </a:rPr>
              <a:t>Blog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5"/>
              </a:rPr>
              <a:t>Trello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6"/>
              </a:rPr>
              <a:t>Instagram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7"/>
              </a:rPr>
              <a:t>Twitter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8"/>
              </a:rPr>
              <a:t>Repositori GitHub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1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Webgrafia</a:t>
            </a:r>
            <a:endParaRPr sz="3500"/>
          </a:p>
        </p:txBody>
      </p:sp>
      <p:sp>
        <p:nvSpPr>
          <p:cNvPr id="553" name="Google Shape;553;p6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48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554" name="Google Shape;554;p61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5" name="Google Shape;555;p61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61"/>
          <p:cNvSpPr txBox="1"/>
          <p:nvPr/>
        </p:nvSpPr>
        <p:spPr>
          <a:xfrm>
            <a:off x="616375" y="1615525"/>
            <a:ext cx="7908300" cy="4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RGPD/LOPD: </a:t>
            </a: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4"/>
              </a:rPr>
              <a:t>https://www.aepd.es/media/guias/guia-rgpd-para-responsables-de-tratamiento.pdf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Models 2D i 3D de l’empresa: </a:t>
            </a: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5"/>
              </a:rPr>
              <a:t>https://home.by.me/es/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Domini: </a:t>
            </a: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6"/>
              </a:rPr>
              <a:t>https://www.ionos.es/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Botiga online </a:t>
            </a: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7"/>
              </a:rPr>
              <a:t>https://www.wix.com/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Diagrames: </a:t>
            </a: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8"/>
              </a:rPr>
              <a:t>https://www.draw.io/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Productes: </a:t>
            </a: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9"/>
              </a:rPr>
              <a:t>https://www.amazon.es/</a:t>
            </a: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i </a:t>
            </a: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10"/>
              </a:rPr>
              <a:t>https://www.leroymerlin.com/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Xarxes: </a:t>
            </a: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11"/>
              </a:rPr>
              <a:t>https://www.netacad.com/es/courses/packet-tracer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Controlar el tràfic de les xarxes: </a:t>
            </a: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12"/>
              </a:rPr>
              <a:t>https://www.wireshark.org/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Repositoris github: </a:t>
            </a: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13"/>
              </a:rPr>
              <a:t>https://victorhckinthefreeworld.com/2018/09/21/como-crear-una-carpeta-en-un-repositorio-git-desde-la-interfaz-web-de-github/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Xarxes Socials: 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14"/>
              </a:rPr>
              <a:t>https://twitter.com/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15"/>
              </a:rPr>
              <a:t>https://instagram.com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idx="1" type="subTitle"/>
          </p:nvPr>
        </p:nvSpPr>
        <p:spPr>
          <a:xfrm>
            <a:off x="685800" y="5082150"/>
            <a:ext cx="48300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Aquí us explicarem de que es la empresa i on està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00" name="Google Shape;100;p17"/>
          <p:cNvSpPr txBox="1"/>
          <p:nvPr>
            <p:ph type="ctrTitle"/>
          </p:nvPr>
        </p:nvSpPr>
        <p:spPr>
          <a:xfrm>
            <a:off x="685800" y="3112950"/>
            <a:ext cx="4553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>
                <a:solidFill>
                  <a:schemeClr val="lt1"/>
                </a:solidFill>
              </a:rPr>
              <a:t>Dades de l’empresa</a:t>
            </a:r>
            <a:endParaRPr sz="3500"/>
          </a:p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5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102" name="Google Shape;102;p17"/>
          <p:cNvCxnSpPr/>
          <p:nvPr/>
        </p:nvCxnSpPr>
        <p:spPr>
          <a:xfrm>
            <a:off x="711900" y="4830000"/>
            <a:ext cx="77202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62"/>
          <p:cNvSpPr/>
          <p:nvPr/>
        </p:nvSpPr>
        <p:spPr>
          <a:xfrm>
            <a:off x="3753225" y="568650"/>
            <a:ext cx="1637575" cy="1180450"/>
          </a:xfrm>
          <a:prstGeom prst="flowChartMerge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2"/>
          <p:cNvSpPr txBox="1"/>
          <p:nvPr>
            <p:ph idx="4294967295" type="subTitle"/>
          </p:nvPr>
        </p:nvSpPr>
        <p:spPr>
          <a:xfrm>
            <a:off x="729575" y="2491351"/>
            <a:ext cx="7684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ca" sz="4800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Preguntes</a:t>
            </a:r>
            <a:r>
              <a:rPr b="1" lang="ca" sz="4800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 sz="4800">
              <a:solidFill>
                <a:srgbClr val="4A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63" name="Google Shape;563;p62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49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564" name="Google Shape;564;p62"/>
          <p:cNvCxnSpPr/>
          <p:nvPr/>
        </p:nvCxnSpPr>
        <p:spPr>
          <a:xfrm>
            <a:off x="705400" y="6299575"/>
            <a:ext cx="77202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5" name="Google Shape;565;p62"/>
          <p:cNvCxnSpPr/>
          <p:nvPr/>
        </p:nvCxnSpPr>
        <p:spPr>
          <a:xfrm>
            <a:off x="734775" y="558425"/>
            <a:ext cx="77007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6" name="Google Shape;56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9878" y="568644"/>
            <a:ext cx="831250" cy="831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Diagrama Lògic</a:t>
            </a:r>
            <a:endParaRPr sz="3500"/>
          </a:p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6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" name="Google Shape;110;p18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" name="Google Shape;111;p18"/>
          <p:cNvPicPr preferRelativeResize="0"/>
          <p:nvPr/>
        </p:nvPicPr>
        <p:blipFill rotWithShape="1">
          <a:blip r:embed="rId4">
            <a:alphaModFix/>
          </a:blip>
          <a:srcRect b="20645" l="15614" r="15779" t="20651"/>
          <a:stretch/>
        </p:blipFill>
        <p:spPr>
          <a:xfrm>
            <a:off x="1261500" y="1991675"/>
            <a:ext cx="6618049" cy="31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Diagrama Físic</a:t>
            </a:r>
            <a:endParaRPr sz="3500"/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7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19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9"/>
          <p:cNvSpPr txBox="1"/>
          <p:nvPr/>
        </p:nvSpPr>
        <p:spPr>
          <a:xfrm>
            <a:off x="1092875" y="1599775"/>
            <a:ext cx="13500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Oficines: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50" y="2479148"/>
            <a:ext cx="4141401" cy="23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550" y="2479162"/>
            <a:ext cx="4141400" cy="23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Diagrama Físic</a:t>
            </a:r>
            <a:endParaRPr sz="3500"/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8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" name="Google Shape;130;p20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20"/>
          <p:cNvSpPr txBox="1"/>
          <p:nvPr/>
        </p:nvSpPr>
        <p:spPr>
          <a:xfrm>
            <a:off x="1092875" y="1599775"/>
            <a:ext cx="39600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Zona del CPD i recanvi de aparells trencats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4">
            <a:alphaModFix/>
          </a:blip>
          <a:srcRect b="3577" l="0" r="0" t="0"/>
          <a:stretch/>
        </p:blipFill>
        <p:spPr>
          <a:xfrm>
            <a:off x="1704975" y="2173375"/>
            <a:ext cx="573405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Canalitzacions sistema de cablatge</a:t>
            </a:r>
            <a:endParaRPr sz="3500"/>
          </a:p>
        </p:txBody>
      </p: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9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21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679" y="1940800"/>
            <a:ext cx="6784625" cy="24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sper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